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2" r:id="rId3"/>
    <p:sldId id="277" r:id="rId4"/>
    <p:sldId id="263" r:id="rId5"/>
    <p:sldId id="264" r:id="rId6"/>
    <p:sldId id="275" r:id="rId7"/>
    <p:sldId id="267" r:id="rId8"/>
    <p:sldId id="265" r:id="rId9"/>
    <p:sldId id="266" r:id="rId10"/>
    <p:sldId id="276" r:id="rId11"/>
    <p:sldId id="268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78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851648" cy="23622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Integration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854696" cy="2057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Numerical Approximation</a:t>
            </a:r>
          </a:p>
          <a:p>
            <a:pPr algn="ctr"/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88" y="1756616"/>
            <a:ext cx="8401050" cy="362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2400" y="5562600"/>
                <a:ext cx="8445261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/>
                            </a:rPr>
                            <m:t>0.5</m:t>
                          </m:r>
                        </m:num>
                        <m:den>
                          <m:r>
                            <a:rPr lang="en-US" b="0" i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0" smtClean="0">
                                  <a:latin typeface="Cambria Math"/>
                                </a:rPr>
                                <m:t>0.60653+4∗0.4724+2∗0.3679+4∗0.2865+2∗0.2231+4∗0.1738+</m:t>
                              </m:r>
                            </m:e>
                            <m:e>
                              <m:r>
                                <a:rPr lang="en-US" b="0" i="0" smtClean="0">
                                  <a:latin typeface="Cambria Math"/>
                                </a:rPr>
                                <m:t>2∗0.1353+4∗0.1054+0.082085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562600"/>
                <a:ext cx="8445261" cy="6183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838200" y="6284300"/>
            <a:ext cx="7752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Estimate of the integral from 1 to 5 Using Simpson’s Rule:   1.0489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Simpson’s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Rule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32567" y="1205894"/>
                <a:ext cx="8915400" cy="5809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14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𝑏</m:t>
                          </m:r>
                        </m:sup>
                        <m:e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𝑑𝑡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≅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3</m:t>
                              </m:r>
                            </m:den>
                          </m:f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+4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+∆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+2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+2∆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+4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+3∆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+2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+4∆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 …4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𝑏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−∆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𝑏</m:t>
                          </m:r>
                          <m:r>
                            <a:rPr lang="en-US" sz="1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67" y="1205894"/>
                <a:ext cx="8915400" cy="5809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104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Integrating in Real-Time using the Simpson Approximation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41520"/>
              </a:xfrm>
            </p:spPr>
            <p:txBody>
              <a:bodyPr>
                <a:normAutofit lnSpcReduction="10000"/>
              </a:bodyPr>
              <a:lstStyle/>
              <a:p>
                <a:pPr marL="457200" indent="-457200">
                  <a:buAutoNum type="arabicPeriod"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Wait for first three measurements,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).  Compute position estimate: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pos_est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2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= pos_est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0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𝑡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to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)+4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</m:t>
                        </m:r>
                      </m:e>
                    </m:d>
                  </m:oMath>
                </a14:m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457200" indent="-457200">
                  <a:buAutoNum type="arabicPeriod" startAt="2"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Discard 1</a:t>
                </a:r>
                <a:r>
                  <a:rPr lang="en-US" sz="20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two measurements (keep last,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)) and wait for two more,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), v(t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).  Update position estimate: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	pos_est(t</a:t>
                </a:r>
                <a:r>
                  <a:rPr lang="en-US" sz="2000" baseline="-25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 = pos_est(t</a:t>
                </a:r>
                <a:r>
                  <a:rPr lang="en-US" sz="20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∆</m:t>
                        </m:r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𝑡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="0" i="0" baseline="-25000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)+4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="0" i="0" baseline="-25000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)+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="0" i="0" baseline="-25000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Arial" pitchFamily="34" charset="0"/>
                            <a:cs typeface="Arial" pitchFamily="34" charset="0"/>
                          </a:rPr>
                          <m:t>)</m:t>
                        </m:r>
                      </m:e>
                    </m:d>
                  </m:oMath>
                </a14:m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457200" indent="-457200">
                  <a:buAutoNum type="arabicPeriod" startAt="3"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Continue the algorithm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Note:  Although Simpson is in general more accurate than Trapezoidal, it does have twice the time delay which can sometimes create difficulties in real-time applications.</a:t>
                </a:r>
              </a:p>
              <a:p>
                <a:pPr marL="457200" indent="-457200">
                  <a:buAutoNum type="arabicPeriod" startAt="2"/>
                </a:pP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41520"/>
              </a:xfrm>
              <a:blipFill rotWithShape="1">
                <a:blip r:embed="rId2"/>
                <a:stretch>
                  <a:fillRect l="-741" t="-1208" r="-296" b="-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2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How Do We Select a </a:t>
            </a:r>
            <a:r>
              <a:rPr lang="el-GR" b="1" dirty="0" smtClean="0">
                <a:solidFill>
                  <a:schemeClr val="accent3">
                    <a:lumMod val="50000"/>
                  </a:schemeClr>
                </a:solidFill>
              </a:rPr>
              <a:t>Δ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179" y="2667000"/>
            <a:ext cx="8229600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we are integrating data in real-time, we would need a good understanding of how fast the data is changing in order to select a good ∆t.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we had sample data, we could experiment with different ∆t values and possibly even try to curve fit the data.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1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Numerical Approximations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703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There are several numerical algorithms for approximating a definite integral including: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Left and Right Riemann Sums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Trapezoidal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ule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Simpson’s Rule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Many other methods including Monte Carlo methods which work well for multi-variable integration.</a:t>
            </a:r>
          </a:p>
          <a:p>
            <a:pPr>
              <a:buFont typeface="Wingdings" pitchFamily="2" charset="2"/>
              <a:buChar char="§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493" y="1295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Why are Numerical Approximations Important?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many applications, we don’t have a function to integrate but instead have a set of data points.  Often times the data is being measured in real-time and must be integrated in real-time also.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5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Left and Right Riemann Sums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90600" y="1842370"/>
                <a:ext cx="2362200" cy="1341120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>
                  <a:buNone/>
                </a:pPr>
                <a:r>
                  <a:rPr lang="en-US" sz="96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Left Riemann: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96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𝑁</m:t>
                          </m:r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−1</m:t>
                          </m:r>
                        </m:sup>
                        <m:e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96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96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96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96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e>
                      </m:nary>
                      <m:r>
                        <a:rPr lang="en-US" sz="96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r>
                        <a:rPr lang="en-US" sz="96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sz="96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    </m:t>
                      </m:r>
                    </m:oMath>
                  </m:oMathPara>
                </a14:m>
                <a:endParaRPr lang="en-US" sz="96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0600" y="1842370"/>
                <a:ext cx="2362200" cy="1341120"/>
              </a:xfrm>
              <a:blipFill rotWithShape="1">
                <a:blip r:embed="rId2"/>
                <a:stretch>
                  <a:fillRect l="-4134" t="-8636" b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67400" y="1778423"/>
                <a:ext cx="2590800" cy="1777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Right 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Riemann: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𝑁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e>
                      </m:nary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1778423"/>
                <a:ext cx="2590800" cy="1777153"/>
              </a:xfrm>
              <a:prstGeom prst="rect">
                <a:avLst/>
              </a:prstGeom>
              <a:blipFill rotWithShape="1">
                <a:blip r:embed="rId5"/>
                <a:stretch>
                  <a:fillRect l="-3765" t="-2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5612" y="5806858"/>
                <a:ext cx="4466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1.5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1.75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 …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4.25</m:t>
                              </m:r>
                            </m:e>
                          </m:d>
                        </m:e>
                      </m:d>
                      <m:r>
                        <a:rPr lang="en-US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(0.25)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12" y="5806858"/>
                <a:ext cx="446609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14232" y="5819384"/>
                <a:ext cx="45943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</m:t>
                              </m:r>
                              <m:r>
                                <a:rPr lang="en-US" b="0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5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.25</m:t>
                              </m:r>
                            </m:e>
                          </m:d>
                          <m: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 …</m:t>
                          </m:r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4.5</m:t>
                              </m:r>
                            </m:e>
                          </m:d>
                        </m:e>
                      </m:d>
                      <m:r>
                        <a:rPr lang="en-US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(0.25)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232" y="5819384"/>
                <a:ext cx="459433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86893" y="6324600"/>
            <a:ext cx="842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These approximations are not that great – require large N (small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t) for accuracy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65" y="3208751"/>
            <a:ext cx="41624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670" y="3212926"/>
            <a:ext cx="38481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0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586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Trapezoid Sum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1000" y="1752600"/>
                <a:ext cx="8125814" cy="9580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𝑁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n-US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𝑘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=(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 …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𝑁</m:t>
                              </m:r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𝑁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)∆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752600"/>
                <a:ext cx="8125814" cy="9580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981200" y="538333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 = 0.25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538333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 = 0.75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561" y="5943600"/>
            <a:ext cx="8749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trapezoid sum is a much better approximation than the Riemann sums (it is also the average of the two Riemann sums).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68701"/>
            <a:ext cx="36480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314" y="2954413"/>
            <a:ext cx="36195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29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324949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Trapezoid Sum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62000" y="1295399"/>
                <a:ext cx="7364773" cy="871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𝑁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 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𝑁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)∆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𝑡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295399"/>
                <a:ext cx="7364773" cy="8714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95" y="2175207"/>
            <a:ext cx="8401050" cy="362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842" y="5811045"/>
                <a:ext cx="9042155" cy="645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600" b="0" i="0" smtClean="0">
                              <a:latin typeface="Cambria Math"/>
                            </a:rPr>
                            <m:t>∗0.60653+0.4724+0.3679+0.2865+0.2231+0.1738+0.1353+0.1054+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600" b="0" i="0" smtClean="0">
                              <a:latin typeface="Cambria Math"/>
                            </a:rPr>
                            <m:t>∗0.082</m:t>
                          </m:r>
                        </m:e>
                      </m:d>
                      <m:r>
                        <a:rPr lang="en-US" sz="1600" b="0" i="0" smtClean="0">
                          <a:latin typeface="Cambria Math"/>
                        </a:rPr>
                        <m:t>∗0.5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2" y="5811045"/>
                <a:ext cx="9042155" cy="64556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48430" y="6430432"/>
            <a:ext cx="7913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Estimate of the integral from 1 to 5 using Trapezoidal Sum:    1.5043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Integrating in Real-Time Using the Trapezoid Sum Approximation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0175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we are measuring velocity and wish to estimate position.  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Wait for the first two velocity measurements,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and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then estimate change in position (integral of velocity):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pos_est(t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pos_est(t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+ ½[v(t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)+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v(t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)]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Discard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v(t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wait for next measurement,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  Calculate a new position estimate: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pos_est(t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=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pos_est(t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½[v(t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)+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)]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Δ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3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Discard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wait for next measurement,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Calculate a new position estimate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pos_est(t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pos_est(t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½[v(t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)+ v(t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)]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Δ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4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Continue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1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Simpson’s Rule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828800"/>
                <a:ext cx="8839200" cy="4648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The trapezoid sum estimates the function as a straight line between two adjacent function values. 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Simpson’s rule fits a parabola to three adjacent function values:  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𝑏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𝑑𝑡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≅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3</m:t>
                              </m:r>
                            </m:den>
                          </m:f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+4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+∆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+2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+2∆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+4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+3∆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+2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+4∆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 …4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𝑏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−∆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𝑏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                         N must be even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𝑏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−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𝑁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828800"/>
                <a:ext cx="8839200" cy="4648200"/>
              </a:xfrm>
              <a:blipFill rotWithShape="1">
                <a:blip r:embed="rId2"/>
                <a:stretch>
                  <a:fillRect l="-1172" t="-2097" r="-1034" b="-1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9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Simpson’s Rule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Left Brace 3"/>
          <p:cNvSpPr/>
          <p:nvPr/>
        </p:nvSpPr>
        <p:spPr>
          <a:xfrm rot="16200000">
            <a:off x="2805307" y="3769804"/>
            <a:ext cx="381000" cy="86325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3654209" y="3784156"/>
            <a:ext cx="381000" cy="8345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4524509" y="3737968"/>
            <a:ext cx="381000" cy="92692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400" y="4572000"/>
                <a:ext cx="8763000" cy="2165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20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section: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0.5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1.5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+4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(2.5)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nd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section</a:t>
                </a: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0.5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r>
                      <a:rPr lang="en-US" sz="20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2.5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+4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(3.5)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20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rd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section</a:t>
                </a: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0.5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r>
                      <a:rPr lang="en-US" sz="20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3.5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+4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4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0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(4.5)</m:t>
                    </m:r>
                  </m:oMath>
                </a14:m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Combine: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0.5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1.5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+4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+2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2.5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+4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3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+2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3.5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+4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4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(4.5)</m:t>
                        </m:r>
                      </m:e>
                    </m:d>
                  </m:oMath>
                </a14:m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572000"/>
                <a:ext cx="8763000" cy="2165208"/>
              </a:xfrm>
              <a:prstGeom prst="rect">
                <a:avLst/>
              </a:prstGeom>
              <a:blipFill rotWithShape="1">
                <a:blip r:embed="rId3"/>
                <a:stretch>
                  <a:fillRect l="-695" b="-1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67400" y="2286000"/>
                <a:ext cx="2819400" cy="1292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/>
                    <a:ea typeface="Cambria Math"/>
                  </a:rPr>
                  <a:t>N = 6 sections</a:t>
                </a:r>
              </a:p>
              <a:p>
                <a:endParaRPr lang="en-US" sz="2000" i="1" dirty="0" smtClean="0">
                  <a:solidFill>
                    <a:schemeClr val="accent1">
                      <a:lumMod val="50000"/>
                    </a:schemeClr>
                  </a:solidFill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4.5−1.5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=0.5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2286000"/>
                <a:ext cx="2819400" cy="1292405"/>
              </a:xfrm>
              <a:prstGeom prst="rect">
                <a:avLst/>
              </a:prstGeom>
              <a:blipFill rotWithShape="1">
                <a:blip r:embed="rId4"/>
                <a:stretch>
                  <a:fillRect t="-2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48" y="1482766"/>
            <a:ext cx="45624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5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2758</TotalTime>
  <Words>429</Words>
  <Application>Microsoft Office PowerPoint</Application>
  <PresentationFormat>On-screen Show (4:3)</PresentationFormat>
  <Paragraphs>79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Constantia</vt:lpstr>
      <vt:lpstr>Wingdings</vt:lpstr>
      <vt:lpstr>Wingdings 2</vt:lpstr>
      <vt:lpstr>Flow</vt:lpstr>
      <vt:lpstr>Integration </vt:lpstr>
      <vt:lpstr>Numerical Approximations</vt:lpstr>
      <vt:lpstr>Why are Numerical Approximations Important?</vt:lpstr>
      <vt:lpstr>Left and Right Riemann Sums</vt:lpstr>
      <vt:lpstr>Trapezoid Sum</vt:lpstr>
      <vt:lpstr>Trapezoid Sum Example</vt:lpstr>
      <vt:lpstr>Integrating in Real-Time Using the Trapezoid Sum Approximation</vt:lpstr>
      <vt:lpstr>Simpson’s Rule</vt:lpstr>
      <vt:lpstr>Simpson’s Rule</vt:lpstr>
      <vt:lpstr>Simpson’s Rule Example</vt:lpstr>
      <vt:lpstr>Integrating in Real-Time using the Simpson Approximation</vt:lpstr>
      <vt:lpstr>How Do We Select a Δt?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297</cp:revision>
  <cp:lastPrinted>2011-01-10T21:22:45Z</cp:lastPrinted>
  <dcterms:created xsi:type="dcterms:W3CDTF">2009-01-04T18:54:06Z</dcterms:created>
  <dcterms:modified xsi:type="dcterms:W3CDTF">2014-08-13T18:29:52Z</dcterms:modified>
</cp:coreProperties>
</file>